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65" r:id="rId6"/>
    <p:sldId id="268" r:id="rId7"/>
    <p:sldId id="259" r:id="rId8"/>
    <p:sldId id="269" r:id="rId9"/>
    <p:sldId id="273" r:id="rId10"/>
    <p:sldId id="272" r:id="rId11"/>
    <p:sldId id="270" r:id="rId12"/>
    <p:sldId id="274" r:id="rId13"/>
    <p:sldId id="271" r:id="rId14"/>
    <p:sldId id="260" r:id="rId15"/>
    <p:sldId id="266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43"/>
    <p:restoredTop sz="96291"/>
  </p:normalViewPr>
  <p:slideViewPr>
    <p:cSldViewPr snapToGrid="0" snapToObjects="1">
      <p:cViewPr>
        <p:scale>
          <a:sx n="105" d="100"/>
          <a:sy n="105" d="100"/>
        </p:scale>
        <p:origin x="-600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9T01:17:23.148" idx="1">
    <p:pos x="10" y="10"/>
    <p:text>前几天在比赛，还是抓紧时间赶工，改动内容较多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543B-7C3D-B54D-A3B5-0FDD075DE1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2093253"/>
            <a:ext cx="8361229" cy="2098226"/>
          </a:xfrm>
        </p:spPr>
        <p:txBody>
          <a:bodyPr/>
          <a:lstStyle/>
          <a:p>
            <a:r>
              <a:rPr lang="en-CN" dirty="0"/>
              <a:t>微服务划分工具的设计与实现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48202A-FE4D-AA44-B1FB-4AF6681E29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4261078"/>
            <a:ext cx="6831673" cy="1086237"/>
          </a:xfrm>
        </p:spPr>
        <p:txBody>
          <a:bodyPr/>
          <a:lstStyle/>
          <a:p>
            <a:r>
              <a:rPr lang="en-CN" dirty="0"/>
              <a:t>毕业答辩</a:t>
            </a:r>
            <a:endParaRPr lang="en-US" altLang="zh-CN" dirty="0"/>
          </a:p>
          <a:p>
            <a:r>
              <a:rPr lang="en-US" altLang="zh-CN" dirty="0"/>
              <a:t>				</a:t>
            </a:r>
            <a:r>
              <a:rPr lang="zh-CN" altLang="en-US" dirty="0"/>
              <a:t>计科</a:t>
            </a:r>
            <a:r>
              <a:rPr lang="en-US" altLang="zh-CN" dirty="0"/>
              <a:t>1701</a:t>
            </a:r>
            <a:r>
              <a:rPr lang="zh-CN" altLang="en-US" dirty="0"/>
              <a:t> 徐悦皓</a:t>
            </a:r>
            <a:endParaRPr lang="en-CN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19148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DADC3-4755-AD43-A6E4-80B339E6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开发过程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83527-B417-8347-B377-C20C35E0F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开发</a:t>
            </a:r>
          </a:p>
          <a:p>
            <a:pPr lvl="1"/>
            <a:r>
              <a:rPr lang="en-CN" dirty="0"/>
              <a:t>搭建系统</a:t>
            </a:r>
          </a:p>
          <a:p>
            <a:pPr lvl="1"/>
            <a:r>
              <a:rPr lang="en-CN" dirty="0"/>
              <a:t>实现算法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5CE4FC-3E83-B34C-90A9-3CCE39569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911" y="92796"/>
            <a:ext cx="3370729" cy="25447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A9336F-C05F-964D-90A6-2585A6E0B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521" y="2905685"/>
            <a:ext cx="2418878" cy="38906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A70440-6B2F-5A43-9056-0973393187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9358" y="3400985"/>
            <a:ext cx="1735446" cy="29000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47DBB1-A72A-CF4F-8784-FF67EE082E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9960" y="2981884"/>
            <a:ext cx="2414554" cy="37651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CB766C-9423-EE4E-AD74-792C6BD69C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6236" y="3149972"/>
            <a:ext cx="2229724" cy="3429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0BFD85-0352-B84D-9CCD-B25EFF2769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7423" y="2919130"/>
            <a:ext cx="1136918" cy="38906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954B03-7499-654E-ABD8-2ADA7EA380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03520" y="0"/>
            <a:ext cx="2655391" cy="270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263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DADC3-4755-AD43-A6E4-80B339E6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开发过程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83527-B417-8347-B377-C20C35E0F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开发</a:t>
            </a:r>
          </a:p>
          <a:p>
            <a:pPr lvl="1"/>
            <a:r>
              <a:rPr lang="en-CN" dirty="0"/>
              <a:t>搭建系统</a:t>
            </a:r>
          </a:p>
          <a:p>
            <a:pPr lvl="1"/>
            <a:r>
              <a:rPr lang="en-CN" dirty="0"/>
              <a:t>实现算法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11F200-F7BB-9142-8AC0-74A9705BD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2875" y="230507"/>
            <a:ext cx="1402418" cy="31772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D132B37-D516-0F4D-B2A6-318980CD2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095" y="230508"/>
            <a:ext cx="1391293" cy="31772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862959A-9B96-AA45-B468-4D35EBD44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8683" y="230508"/>
            <a:ext cx="1795856" cy="31772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A221CEE-2179-7640-ABD1-54930FBE77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8683" y="3522089"/>
            <a:ext cx="2649778" cy="317728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0D7E5E2-6D5C-6241-9C45-A4B200FE68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8444" y="3522089"/>
            <a:ext cx="2046849" cy="317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42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3E52B-680C-F94E-B568-13993595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开发过程</a:t>
            </a:r>
            <a:endParaRPr lang="en-CN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2F416-12EC-FF45-A4B6-14D588F7D404}"/>
              </a:ext>
            </a:extLst>
          </p:cNvPr>
          <p:cNvSpPr/>
          <p:nvPr/>
        </p:nvSpPr>
        <p:spPr>
          <a:xfrm>
            <a:off x="3423030" y="2293750"/>
            <a:ext cx="1631514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算法框架搭建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20D661-3372-004F-902F-1E0A9BFB1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816" y="1699002"/>
            <a:ext cx="1170122" cy="472698"/>
          </a:xfrm>
        </p:spPr>
        <p:txBody>
          <a:bodyPr/>
          <a:lstStyle/>
          <a:p>
            <a:r>
              <a:rPr lang="en-CN" dirty="0"/>
              <a:t>开发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0FB091-36E1-2343-B669-F2EF77C3F28C}"/>
              </a:ext>
            </a:extLst>
          </p:cNvPr>
          <p:cNvSpPr/>
          <p:nvPr/>
        </p:nvSpPr>
        <p:spPr>
          <a:xfrm>
            <a:off x="3627109" y="3427576"/>
            <a:ext cx="1223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算法实现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977C3D-84E3-7A48-9FE7-10A6849B09F2}"/>
              </a:ext>
            </a:extLst>
          </p:cNvPr>
          <p:cNvSpPr/>
          <p:nvPr/>
        </p:nvSpPr>
        <p:spPr>
          <a:xfrm>
            <a:off x="3580109" y="4564250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实验验证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B266D0-B056-6A49-9E66-94D67F8706D9}"/>
              </a:ext>
            </a:extLst>
          </p:cNvPr>
          <p:cNvSpPr/>
          <p:nvPr/>
        </p:nvSpPr>
        <p:spPr>
          <a:xfrm>
            <a:off x="3580109" y="5699500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版本迭代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8E286E-CC23-5C43-816B-FE4DA60B90D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238787" y="2988686"/>
            <a:ext cx="0" cy="438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F468AC-3F42-D143-9F9B-33D27AEC7E41}"/>
              </a:ext>
            </a:extLst>
          </p:cNvPr>
          <p:cNvCxnSpPr/>
          <p:nvPr/>
        </p:nvCxnSpPr>
        <p:spPr>
          <a:xfrm>
            <a:off x="4238787" y="4123936"/>
            <a:ext cx="0" cy="440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0B6BCD-8D77-0448-A277-13311B3F45DD}"/>
              </a:ext>
            </a:extLst>
          </p:cNvPr>
          <p:cNvCxnSpPr/>
          <p:nvPr/>
        </p:nvCxnSpPr>
        <p:spPr>
          <a:xfrm>
            <a:off x="4238787" y="5259186"/>
            <a:ext cx="0" cy="440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32AFA04-4844-F24D-BB4B-211E8216DBA3}"/>
              </a:ext>
            </a:extLst>
          </p:cNvPr>
          <p:cNvSpPr/>
          <p:nvPr/>
        </p:nvSpPr>
        <p:spPr>
          <a:xfrm>
            <a:off x="8062992" y="2293750"/>
            <a:ext cx="1859797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CN" dirty="0"/>
              <a:t>整理论文</a:t>
            </a:r>
          </a:p>
          <a:p>
            <a:pPr marL="342900" indent="-342900" algn="ctr">
              <a:buAutoNum type="arabicPeriod"/>
            </a:pPr>
            <a:r>
              <a:rPr lang="en-CN" dirty="0"/>
              <a:t>搜集新论文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B130192-8F5A-D346-9691-E6FF9C404321}"/>
              </a:ext>
            </a:extLst>
          </p:cNvPr>
          <p:cNvSpPr txBox="1">
            <a:spLocks/>
          </p:cNvSpPr>
          <p:nvPr/>
        </p:nvSpPr>
        <p:spPr>
          <a:xfrm>
            <a:off x="7164090" y="1699002"/>
            <a:ext cx="1170122" cy="472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N" dirty="0"/>
              <a:t>研究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B8C235-8BE4-3F49-96DB-E530E7492827}"/>
              </a:ext>
            </a:extLst>
          </p:cNvPr>
          <p:cNvSpPr/>
          <p:nvPr/>
        </p:nvSpPr>
        <p:spPr>
          <a:xfrm>
            <a:off x="8371019" y="3732727"/>
            <a:ext cx="1243741" cy="12082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开题报告</a:t>
            </a:r>
          </a:p>
          <a:p>
            <a:pPr algn="ctr"/>
            <a:r>
              <a:rPr lang="en-CN" dirty="0"/>
              <a:t>外文翻译</a:t>
            </a:r>
          </a:p>
          <a:p>
            <a:pPr algn="ctr"/>
            <a:r>
              <a:rPr lang="en-CN" dirty="0"/>
              <a:t>文献综述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54D00C-AE70-D442-AE9B-08E7A6682EE0}"/>
              </a:ext>
            </a:extLst>
          </p:cNvPr>
          <p:cNvSpPr/>
          <p:nvPr/>
        </p:nvSpPr>
        <p:spPr>
          <a:xfrm>
            <a:off x="10604715" y="2293750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拓展思路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C539CC-967C-0343-B02B-40125DD5D473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8992890" y="2988686"/>
            <a:ext cx="1" cy="744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83097F-1A60-234B-8C04-F476DB60E3AB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>
            <a:off x="9922789" y="2641218"/>
            <a:ext cx="681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D16D20F-B642-3947-9CE3-52C14061B05F}"/>
              </a:ext>
            </a:extLst>
          </p:cNvPr>
          <p:cNvSpPr txBox="1"/>
          <p:nvPr/>
        </p:nvSpPr>
        <p:spPr>
          <a:xfrm>
            <a:off x="1115816" y="3024176"/>
            <a:ext cx="10250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-------------------------------------------------------------------------------------------------------------------------------------------------------------------------------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2544B9-AF0E-B24D-8368-777DB7D80E7D}"/>
              </a:ext>
            </a:extLst>
          </p:cNvPr>
          <p:cNvSpPr txBox="1"/>
          <p:nvPr/>
        </p:nvSpPr>
        <p:spPr>
          <a:xfrm>
            <a:off x="1115816" y="4177173"/>
            <a:ext cx="6763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------------------------------------------------------------------------------------------------------------------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384822-0204-FA41-AFD0-070BE0853864}"/>
              </a:ext>
            </a:extLst>
          </p:cNvPr>
          <p:cNvSpPr txBox="1"/>
          <p:nvPr/>
        </p:nvSpPr>
        <p:spPr>
          <a:xfrm>
            <a:off x="1115816" y="5283968"/>
            <a:ext cx="1034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-------------------------------------------------------------------------------------------------------------------------------------------------------------------------------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74948-0221-BA4B-81B2-E7C34DD09BCF}"/>
              </a:ext>
            </a:extLst>
          </p:cNvPr>
          <p:cNvSpPr txBox="1"/>
          <p:nvPr/>
        </p:nvSpPr>
        <p:spPr>
          <a:xfrm>
            <a:off x="6110932" y="249412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一月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4574AF-E99B-7245-A077-EA81CCFFBD91}"/>
              </a:ext>
            </a:extLst>
          </p:cNvPr>
          <p:cNvSpPr txBox="1"/>
          <p:nvPr/>
        </p:nvSpPr>
        <p:spPr>
          <a:xfrm>
            <a:off x="5639648" y="3623598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二月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–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CN" dirty="0">
                <a:solidFill>
                  <a:srgbClr val="C00000"/>
                </a:solidFill>
              </a:rPr>
              <a:t>三月初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44AFF8-118A-954F-AF7A-EFD32A5AB53C}"/>
              </a:ext>
            </a:extLst>
          </p:cNvPr>
          <p:cNvSpPr txBox="1"/>
          <p:nvPr/>
        </p:nvSpPr>
        <p:spPr>
          <a:xfrm>
            <a:off x="5524231" y="4756344"/>
            <a:ext cx="1819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三月末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–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CN" dirty="0">
                <a:solidFill>
                  <a:srgbClr val="C00000"/>
                </a:solidFill>
              </a:rPr>
              <a:t>五月初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A41262-0ACD-C04A-9A3D-72D25E9E26C1}"/>
              </a:ext>
            </a:extLst>
          </p:cNvPr>
          <p:cNvSpPr txBox="1"/>
          <p:nvPr/>
        </p:nvSpPr>
        <p:spPr>
          <a:xfrm>
            <a:off x="6110932" y="585860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后期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3FD292-45D8-984B-A341-C5EE6D72562A}"/>
              </a:ext>
            </a:extLst>
          </p:cNvPr>
          <p:cNvSpPr/>
          <p:nvPr/>
        </p:nvSpPr>
        <p:spPr>
          <a:xfrm>
            <a:off x="8062991" y="5692543"/>
            <a:ext cx="1859797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CN" dirty="0"/>
              <a:t>完成报告</a:t>
            </a:r>
          </a:p>
          <a:p>
            <a:pPr marL="342900" indent="-342900" algn="ctr">
              <a:buAutoNum type="arabicPeriod"/>
            </a:pPr>
            <a:r>
              <a:rPr lang="en-CN" dirty="0"/>
              <a:t>准备答辩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95B2CE-2698-7B45-811A-8D7A0198FE72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>
            <a:off x="8992890" y="4941010"/>
            <a:ext cx="0" cy="751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C65E2F3-2815-9B4D-86EF-E327D7C3CE42}"/>
              </a:ext>
            </a:extLst>
          </p:cNvPr>
          <p:cNvSpPr/>
          <p:nvPr/>
        </p:nvSpPr>
        <p:spPr>
          <a:xfrm>
            <a:off x="1519721" y="2289997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需求分析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2C7EC8-9A15-1F4C-AD9B-078076AF825B}"/>
              </a:ext>
            </a:extLst>
          </p:cNvPr>
          <p:cNvSpPr/>
          <p:nvPr/>
        </p:nvSpPr>
        <p:spPr>
          <a:xfrm>
            <a:off x="1522307" y="3423482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工具实现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E0D472E-FC43-474A-9245-196A4543D68B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2178399" y="2984933"/>
            <a:ext cx="2586" cy="4385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836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DADC3-4755-AD43-A6E4-80B339E6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开发过程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83527-B417-8347-B377-C20C35E0F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实验</a:t>
            </a:r>
          </a:p>
          <a:p>
            <a:pPr lvl="1"/>
            <a:r>
              <a:rPr lang="en-CN" dirty="0"/>
              <a:t>设计实验方案</a:t>
            </a:r>
          </a:p>
          <a:p>
            <a:pPr lvl="1"/>
            <a:r>
              <a:rPr lang="en-CN" dirty="0"/>
              <a:t>学习目标系统框架</a:t>
            </a:r>
            <a:endParaRPr lang="en-US" dirty="0"/>
          </a:p>
          <a:p>
            <a:pPr lvl="1"/>
            <a:r>
              <a:rPr lang="en-CN" dirty="0"/>
              <a:t>学习使用微服务基础设施</a:t>
            </a:r>
            <a:r>
              <a:rPr lang="zh-CN" altLang="en-US" dirty="0"/>
              <a:t> </a:t>
            </a:r>
            <a:r>
              <a:rPr lang="en-CN" dirty="0"/>
              <a:t>K8S</a:t>
            </a:r>
          </a:p>
          <a:p>
            <a:pPr lvl="1"/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97461A-34E4-C74B-B2E5-EFEA69CC8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1216" y="150368"/>
            <a:ext cx="2328177" cy="39263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CF4722-D24E-DD46-9C70-2B46FF736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5892" y="150368"/>
            <a:ext cx="2624131" cy="39263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67CAE7-443B-E648-A21B-52810105D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9215" y="4271561"/>
            <a:ext cx="3670808" cy="23321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E4347E-5494-604E-A9DD-6160FFD32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1389" y="4191000"/>
            <a:ext cx="3989222" cy="249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779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6E9F-2F54-8C4F-94CE-0B8B412C0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盲审意见及修改内容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盲审意见</a:t>
            </a:r>
            <a:endParaRPr lang="en-C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6EBB2-C50D-6545-AAAC-99FB44284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88620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英文摘要右侧应对齐</a:t>
            </a:r>
          </a:p>
          <a:p>
            <a:endParaRPr lang="zh-CN" altLang="en-US" dirty="0"/>
          </a:p>
          <a:p>
            <a:r>
              <a:rPr lang="zh-CN" altLang="en-US" dirty="0"/>
              <a:t>第一章至少应分成两节，如不是，应该不需要写第一节的标题</a:t>
            </a:r>
          </a:p>
          <a:p>
            <a:endParaRPr lang="zh-CN" altLang="en-US" dirty="0"/>
          </a:p>
          <a:p>
            <a:r>
              <a:rPr lang="en-US" dirty="0"/>
              <a:t>P10，</a:t>
            </a:r>
            <a:r>
              <a:rPr lang="zh-CN" altLang="en-US" dirty="0"/>
              <a:t>表格、图在文中应有明确的引用，如表</a:t>
            </a:r>
            <a:r>
              <a:rPr lang="en-US" altLang="zh-CN" dirty="0"/>
              <a:t>2.1</a:t>
            </a:r>
            <a:r>
              <a:rPr lang="zh-CN" altLang="en-US" dirty="0"/>
              <a:t>，如图 *</a:t>
            </a:r>
            <a:r>
              <a:rPr lang="en-US" altLang="zh-CN" dirty="0"/>
              <a:t>.* </a:t>
            </a:r>
            <a:r>
              <a:rPr lang="zh-CN" altLang="en-US" dirty="0"/>
              <a:t>等，不应使用“如下”；</a:t>
            </a:r>
            <a:r>
              <a:rPr lang="en-US" dirty="0"/>
              <a:t>p13， </a:t>
            </a:r>
            <a:r>
              <a:rPr lang="zh-CN" altLang="en-US" dirty="0"/>
              <a:t>伪代码应该有标题，如算法</a:t>
            </a:r>
            <a:r>
              <a:rPr lang="en-US" altLang="zh-CN" dirty="0"/>
              <a:t>2.1. </a:t>
            </a:r>
          </a:p>
          <a:p>
            <a:endParaRPr lang="en-US" altLang="zh-CN" dirty="0"/>
          </a:p>
          <a:p>
            <a:r>
              <a:rPr lang="zh-CN" altLang="en-US" dirty="0"/>
              <a:t>希望论文能够以算法为主，详细描述已有相关文献中国内外研究现状， 本文算法提出的目的，解决了什么问题，或者改进了什么，本文方法的详细过程，如何实施，效果如何。如有可能，认真写下，看看能否将来发个论文，目前这个状态写得不是十分理想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672093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6E9F-2F54-8C4F-94CE-0B8B412C0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盲审意见及修改内容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修改内容</a:t>
            </a:r>
            <a:endParaRPr lang="en-C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6EBB2-C50D-6545-AAAC-99FB44284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370832"/>
          </a:xfrm>
        </p:spPr>
        <p:txBody>
          <a:bodyPr>
            <a:normAutofit/>
          </a:bodyPr>
          <a:lstStyle/>
          <a:p>
            <a:r>
              <a:rPr lang="zh-CN" altLang="en-US" dirty="0"/>
              <a:t>思路：原以为不需要</a:t>
            </a:r>
            <a:r>
              <a:rPr lang="zh-CN" altLang="en-CN" dirty="0"/>
              <a:t>涉及太多细节</a:t>
            </a:r>
            <a:r>
              <a:rPr lang="zh-CN" altLang="en-US" dirty="0"/>
              <a:t>。现具体介绍细节。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）格式： 英文摘要对齐，目录结构调整，统一图标格式并增加图表目录</a:t>
            </a:r>
            <a:endParaRPr lang="en-US" altLang="zh-CN" dirty="0"/>
          </a:p>
          <a:p>
            <a:endParaRPr lang="en-US" dirty="0"/>
          </a:p>
          <a:p>
            <a:r>
              <a:rPr lang="en-US" altLang="zh-CN" dirty="0"/>
              <a:t>2</a:t>
            </a:r>
            <a:r>
              <a:rPr lang="zh-CN" altLang="en-US" dirty="0"/>
              <a:t>） 内容：细致化（详细描写细节），</a:t>
            </a:r>
            <a:r>
              <a:rPr lang="zh-CN" altLang="en-CN" dirty="0"/>
              <a:t>偏重化</a:t>
            </a:r>
            <a:r>
              <a:rPr lang="zh-CN" altLang="en-US" dirty="0"/>
              <a:t>（主次分明，重点介绍算法）</a:t>
            </a:r>
            <a:endParaRPr lang="en-US" altLang="zh-CN" dirty="0"/>
          </a:p>
          <a:p>
            <a:pPr lvl="1"/>
            <a:endParaRPr lang="en-US" dirty="0"/>
          </a:p>
          <a:p>
            <a:pPr lvl="1"/>
            <a:r>
              <a:rPr lang="zh-CN" altLang="en-US" dirty="0"/>
              <a:t>算法：介绍</a:t>
            </a:r>
            <a:r>
              <a:rPr lang="zh-CN" altLang="en-US" b="1" dirty="0"/>
              <a:t>研究现状</a:t>
            </a:r>
            <a:r>
              <a:rPr lang="zh-CN" altLang="en-US" dirty="0"/>
              <a:t>；增加</a:t>
            </a:r>
            <a:r>
              <a:rPr lang="zh-CN" altLang="en-US" b="1" dirty="0"/>
              <a:t>形式化定义</a:t>
            </a:r>
            <a:r>
              <a:rPr lang="zh-CN" altLang="en-US" dirty="0"/>
              <a:t>公式；增加</a:t>
            </a:r>
            <a:r>
              <a:rPr lang="zh-CN" altLang="en-US" b="1" dirty="0"/>
              <a:t>样例</a:t>
            </a:r>
            <a:r>
              <a:rPr lang="zh-CN" altLang="en-US" dirty="0"/>
              <a:t>解释；增加具体</a:t>
            </a:r>
            <a:r>
              <a:rPr lang="zh-CN" altLang="en-US" b="1" dirty="0"/>
              <a:t>伪代码</a:t>
            </a:r>
            <a:r>
              <a:rPr lang="zh-CN" altLang="en-US" dirty="0"/>
              <a:t>；描写更详细</a:t>
            </a:r>
            <a:endParaRPr lang="en-US" altLang="zh-CN" dirty="0"/>
          </a:p>
          <a:p>
            <a:pPr lvl="1"/>
            <a:r>
              <a:rPr lang="zh-CN" altLang="en-US" dirty="0"/>
              <a:t>系统：增加</a:t>
            </a:r>
            <a:r>
              <a:rPr lang="zh-CN" altLang="en-US" b="1" dirty="0"/>
              <a:t>逻辑实现</a:t>
            </a:r>
            <a:r>
              <a:rPr lang="zh-CN" altLang="en-US" dirty="0"/>
              <a:t>介绍；增加</a:t>
            </a:r>
            <a:r>
              <a:rPr lang="zh-CN" altLang="en-US" b="1" dirty="0"/>
              <a:t>数据结构</a:t>
            </a:r>
            <a:r>
              <a:rPr lang="zh-CN" altLang="en-US" dirty="0"/>
              <a:t>文字及图表介绍；</a:t>
            </a:r>
            <a:endParaRPr lang="en-US" altLang="zh-CN" dirty="0"/>
          </a:p>
          <a:p>
            <a:pPr lvl="1"/>
            <a:r>
              <a:rPr lang="zh-CN" altLang="en-US" dirty="0"/>
              <a:t>结果：增加</a:t>
            </a:r>
            <a:r>
              <a:rPr lang="zh-CN" altLang="en-US" b="1" dirty="0"/>
              <a:t>实验参数</a:t>
            </a:r>
            <a:r>
              <a:rPr lang="zh-CN" altLang="en-US" dirty="0"/>
              <a:t>、</a:t>
            </a:r>
            <a:r>
              <a:rPr lang="zh-CN" altLang="en-US" b="1" dirty="0"/>
              <a:t>实验方案</a:t>
            </a:r>
            <a:r>
              <a:rPr lang="zh-CN" altLang="en-US" dirty="0"/>
              <a:t>对结果影响情况的分析；完善实验；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77404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B5FB5-DA14-834E-87FA-F78596C18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感谢各位老师的聆听</a:t>
            </a:r>
            <a:r>
              <a:rPr lang="zh-CN" altLang="en-US" dirty="0"/>
              <a:t>，</a:t>
            </a:r>
            <a:r>
              <a:rPr lang="en-CN" dirty="0"/>
              <a:t>敬请指导</a:t>
            </a:r>
          </a:p>
        </p:txBody>
      </p:sp>
    </p:spTree>
    <p:extLst>
      <p:ext uri="{BB962C8B-B14F-4D97-AF65-F5344CB8AC3E}">
        <p14:creationId xmlns:p14="http://schemas.microsoft.com/office/powerpoint/2010/main" val="3450659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40F6A-0A31-0444-BC2F-C67BFE0CA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目录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29D9-8A7D-5540-9759-6D729F7BD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系统预期及最终成果</a:t>
            </a:r>
          </a:p>
          <a:p>
            <a:r>
              <a:rPr lang="en-CN" dirty="0"/>
              <a:t>开发过程</a:t>
            </a:r>
          </a:p>
          <a:p>
            <a:r>
              <a:rPr lang="en-CN" dirty="0"/>
              <a:t>盲审意见及修改内容</a:t>
            </a:r>
          </a:p>
        </p:txBody>
      </p:sp>
    </p:spTree>
    <p:extLst>
      <p:ext uri="{BB962C8B-B14F-4D97-AF65-F5344CB8AC3E}">
        <p14:creationId xmlns:p14="http://schemas.microsoft.com/office/powerpoint/2010/main" val="1962726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EA80F-4942-1346-A99C-60E767B28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系统预期及最终成果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算法</a:t>
            </a:r>
            <a:r>
              <a:rPr lang="zh-CN" altLang="en-US" sz="2400" dirty="0"/>
              <a:t>（第二章）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CE6A2-5E5F-CC45-A935-ED2B9A48B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891132" cy="3624146"/>
          </a:xfrm>
        </p:spPr>
        <p:txBody>
          <a:bodyPr/>
          <a:lstStyle/>
          <a:p>
            <a:r>
              <a:rPr lang="en-CN" dirty="0"/>
              <a:t>预期</a:t>
            </a:r>
          </a:p>
          <a:p>
            <a:pPr lvl="1"/>
            <a:r>
              <a:rPr lang="en-CN" dirty="0"/>
              <a:t>考察当前研究形式</a:t>
            </a:r>
            <a:r>
              <a:rPr lang="zh-CN" altLang="en-US" dirty="0"/>
              <a:t>，</a:t>
            </a:r>
            <a:r>
              <a:rPr lang="en-CN" dirty="0"/>
              <a:t>总结不足之处</a:t>
            </a:r>
          </a:p>
          <a:p>
            <a:pPr lvl="1"/>
            <a:r>
              <a:rPr lang="en-CN" dirty="0"/>
              <a:t>针对不足之处设计新算法</a:t>
            </a:r>
          </a:p>
          <a:p>
            <a:endParaRPr lang="en-CN" dirty="0"/>
          </a:p>
          <a:p>
            <a:r>
              <a:rPr lang="en-CN" dirty="0"/>
              <a:t>成果</a:t>
            </a:r>
          </a:p>
          <a:p>
            <a:pPr lvl="1"/>
            <a:r>
              <a:rPr lang="en-CN" dirty="0"/>
              <a:t>发现不足之处</a:t>
            </a:r>
            <a:r>
              <a:rPr lang="zh-CN" altLang="en-US" dirty="0"/>
              <a:t>：只延续模块划分思想；过于理论化，无实际使用价值（</a:t>
            </a:r>
            <a:r>
              <a:rPr lang="en-US" altLang="zh-CN" dirty="0"/>
              <a:t>2.3</a:t>
            </a:r>
            <a:r>
              <a:rPr lang="zh-CN" altLang="en-US" dirty="0"/>
              <a:t>部分）</a:t>
            </a:r>
            <a:endParaRPr lang="en-US" altLang="zh-CN" dirty="0"/>
          </a:p>
          <a:p>
            <a:pPr lvl="1"/>
            <a:r>
              <a:rPr lang="en-CN" dirty="0"/>
              <a:t>设计新算法</a:t>
            </a:r>
            <a:r>
              <a:rPr lang="zh-CN" altLang="en-US" dirty="0"/>
              <a:t>： 考虑微服务架构物理特性；设计实际部署的实验方案（</a:t>
            </a:r>
            <a:r>
              <a:rPr lang="en-US" altLang="zh-CN" dirty="0"/>
              <a:t>2.5</a:t>
            </a:r>
            <a:r>
              <a:rPr lang="zh-CN" altLang="en-US" dirty="0"/>
              <a:t>部分）</a:t>
            </a:r>
            <a:endParaRPr lang="en-US" altLang="zh-CN" dirty="0"/>
          </a:p>
          <a:p>
            <a:pPr lvl="1"/>
            <a:endParaRPr lang="en-US" dirty="0"/>
          </a:p>
          <a:p>
            <a:pPr lvl="1"/>
            <a:r>
              <a:rPr lang="zh-CN" altLang="en-US" dirty="0"/>
              <a:t>是该领域内突破性的一步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451386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EA80F-4942-1346-A99C-60E767B28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系统预期及最终成果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算法</a:t>
            </a:r>
            <a:r>
              <a:rPr lang="zh-CN" altLang="en-US" sz="2400" dirty="0"/>
              <a:t>（第二章）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CE6A2-5E5F-CC45-A935-ED2B9A48B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891132" cy="3624146"/>
          </a:xfrm>
        </p:spPr>
        <p:txBody>
          <a:bodyPr/>
          <a:lstStyle/>
          <a:p>
            <a:r>
              <a:rPr lang="en-CN" dirty="0"/>
              <a:t>算法效果</a:t>
            </a:r>
            <a:r>
              <a:rPr lang="zh-CN" altLang="en-US" dirty="0"/>
              <a:t>（</a:t>
            </a:r>
            <a:r>
              <a:rPr lang="en-US" altLang="zh-CN" dirty="0"/>
              <a:t>5.2</a:t>
            </a:r>
            <a:r>
              <a:rPr lang="zh-CN" altLang="en-US" dirty="0"/>
              <a:t>部分）</a:t>
            </a:r>
            <a:endParaRPr lang="en-CN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逻辑层面</a:t>
            </a:r>
            <a:r>
              <a:rPr lang="zh-CN" altLang="en-US" dirty="0"/>
              <a:t>：</a:t>
            </a:r>
            <a:endParaRPr lang="en-US" altLang="zh-CN" dirty="0"/>
          </a:p>
          <a:p>
            <a:pPr lvl="2"/>
            <a:r>
              <a:rPr lang="zh-CN" altLang="en-US" dirty="0"/>
              <a:t>设计逻辑性评价指标，与其他算法结果对比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dirty="0" err="1"/>
              <a:t>物理层面</a:t>
            </a:r>
            <a:r>
              <a:rPr lang="zh-CN" altLang="en-US" dirty="0"/>
              <a:t>：</a:t>
            </a:r>
            <a:endParaRPr lang="en-US" altLang="zh-CN" dirty="0"/>
          </a:p>
          <a:p>
            <a:pPr lvl="2"/>
            <a:r>
              <a:rPr lang="zh-CN" altLang="en-US" dirty="0"/>
              <a:t>将算法结果实际部署，测验对请求的响应时间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061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EA80F-4942-1346-A99C-60E767B28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系统预期及最终成果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系统</a:t>
            </a:r>
            <a:r>
              <a:rPr lang="zh-CN" altLang="en-US" sz="2400" dirty="0"/>
              <a:t>（第四章）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CE6A2-5E5F-CC45-A935-ED2B9A48B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预期</a:t>
            </a:r>
          </a:p>
          <a:p>
            <a:pPr lvl="1"/>
            <a:r>
              <a:rPr lang="en-CN" dirty="0"/>
              <a:t>结合存储功能的划分工具</a:t>
            </a:r>
          </a:p>
          <a:p>
            <a:endParaRPr lang="en-CN" dirty="0"/>
          </a:p>
          <a:p>
            <a:r>
              <a:rPr lang="en-CN" dirty="0"/>
              <a:t>成果</a:t>
            </a:r>
          </a:p>
          <a:p>
            <a:pPr lvl="1"/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9E7596-6A44-9842-B9BE-EE123714709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63" r="1384" b="50405"/>
          <a:stretch/>
        </p:blipFill>
        <p:spPr bwMode="auto">
          <a:xfrm>
            <a:off x="2515638" y="3429000"/>
            <a:ext cx="5198110" cy="32423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80947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EA80F-4942-1346-A99C-60E767B28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系统预期及最终成果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系统</a:t>
            </a:r>
            <a:r>
              <a:rPr lang="zh-CN" altLang="en-US" sz="2400" dirty="0"/>
              <a:t>（第四章）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CE6A2-5E5F-CC45-A935-ED2B9A48B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成果</a:t>
            </a:r>
          </a:p>
          <a:p>
            <a:pPr lvl="1"/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D9A4F4-4258-3B49-B7AE-9D53CECFAFA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16785" y="2875916"/>
            <a:ext cx="3962863" cy="24766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E5C3AB-1078-A24B-924D-9EC97FEEEC1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424832" y="3121238"/>
            <a:ext cx="3962863" cy="24766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136974-C458-1E4B-B860-A69DA7247FA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932880" y="3344258"/>
            <a:ext cx="3962863" cy="247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193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3E52B-680C-F94E-B568-13993595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开发过程</a:t>
            </a:r>
            <a:endParaRPr lang="en-CN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2F416-12EC-FF45-A4B6-14D588F7D404}"/>
              </a:ext>
            </a:extLst>
          </p:cNvPr>
          <p:cNvSpPr/>
          <p:nvPr/>
        </p:nvSpPr>
        <p:spPr>
          <a:xfrm>
            <a:off x="3423030" y="2293750"/>
            <a:ext cx="1631514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算法框架搭建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20D661-3372-004F-902F-1E0A9BFB1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816" y="1699002"/>
            <a:ext cx="1170122" cy="472698"/>
          </a:xfrm>
        </p:spPr>
        <p:txBody>
          <a:bodyPr/>
          <a:lstStyle/>
          <a:p>
            <a:r>
              <a:rPr lang="en-CN" dirty="0"/>
              <a:t>开发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0FB091-36E1-2343-B669-F2EF77C3F28C}"/>
              </a:ext>
            </a:extLst>
          </p:cNvPr>
          <p:cNvSpPr/>
          <p:nvPr/>
        </p:nvSpPr>
        <p:spPr>
          <a:xfrm>
            <a:off x="3627109" y="3427576"/>
            <a:ext cx="1223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算法实现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977C3D-84E3-7A48-9FE7-10A6849B09F2}"/>
              </a:ext>
            </a:extLst>
          </p:cNvPr>
          <p:cNvSpPr/>
          <p:nvPr/>
        </p:nvSpPr>
        <p:spPr>
          <a:xfrm>
            <a:off x="3580109" y="4564250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实验验证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B266D0-B056-6A49-9E66-94D67F8706D9}"/>
              </a:ext>
            </a:extLst>
          </p:cNvPr>
          <p:cNvSpPr/>
          <p:nvPr/>
        </p:nvSpPr>
        <p:spPr>
          <a:xfrm>
            <a:off x="3580109" y="5699500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版本迭代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8E286E-CC23-5C43-816B-FE4DA60B90D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238787" y="2988686"/>
            <a:ext cx="0" cy="438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F468AC-3F42-D143-9F9B-33D27AEC7E41}"/>
              </a:ext>
            </a:extLst>
          </p:cNvPr>
          <p:cNvCxnSpPr/>
          <p:nvPr/>
        </p:nvCxnSpPr>
        <p:spPr>
          <a:xfrm>
            <a:off x="4238787" y="4123936"/>
            <a:ext cx="0" cy="440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0B6BCD-8D77-0448-A277-13311B3F45DD}"/>
              </a:ext>
            </a:extLst>
          </p:cNvPr>
          <p:cNvCxnSpPr/>
          <p:nvPr/>
        </p:nvCxnSpPr>
        <p:spPr>
          <a:xfrm>
            <a:off x="4238787" y="5259186"/>
            <a:ext cx="0" cy="440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32AFA04-4844-F24D-BB4B-211E8216DBA3}"/>
              </a:ext>
            </a:extLst>
          </p:cNvPr>
          <p:cNvSpPr/>
          <p:nvPr/>
        </p:nvSpPr>
        <p:spPr>
          <a:xfrm>
            <a:off x="8062992" y="2293750"/>
            <a:ext cx="1859797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CN" dirty="0"/>
              <a:t>整理论文</a:t>
            </a:r>
          </a:p>
          <a:p>
            <a:pPr marL="342900" indent="-342900" algn="ctr">
              <a:buAutoNum type="arabicPeriod"/>
            </a:pPr>
            <a:r>
              <a:rPr lang="en-CN" dirty="0"/>
              <a:t>搜集新论文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B130192-8F5A-D346-9691-E6FF9C404321}"/>
              </a:ext>
            </a:extLst>
          </p:cNvPr>
          <p:cNvSpPr txBox="1">
            <a:spLocks/>
          </p:cNvSpPr>
          <p:nvPr/>
        </p:nvSpPr>
        <p:spPr>
          <a:xfrm>
            <a:off x="7164090" y="1699002"/>
            <a:ext cx="1170122" cy="472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N" dirty="0"/>
              <a:t>研究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B8C235-8BE4-3F49-96DB-E530E7492827}"/>
              </a:ext>
            </a:extLst>
          </p:cNvPr>
          <p:cNvSpPr/>
          <p:nvPr/>
        </p:nvSpPr>
        <p:spPr>
          <a:xfrm>
            <a:off x="8371019" y="3732727"/>
            <a:ext cx="1243741" cy="12082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开题报告</a:t>
            </a:r>
          </a:p>
          <a:p>
            <a:pPr algn="ctr"/>
            <a:r>
              <a:rPr lang="en-CN" dirty="0"/>
              <a:t>外文翻译</a:t>
            </a:r>
          </a:p>
          <a:p>
            <a:pPr algn="ctr"/>
            <a:r>
              <a:rPr lang="en-CN" dirty="0"/>
              <a:t>文献综述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54D00C-AE70-D442-AE9B-08E7A6682EE0}"/>
              </a:ext>
            </a:extLst>
          </p:cNvPr>
          <p:cNvSpPr/>
          <p:nvPr/>
        </p:nvSpPr>
        <p:spPr>
          <a:xfrm>
            <a:off x="10604715" y="2293750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拓展思路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C539CC-967C-0343-B02B-40125DD5D473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8992890" y="2988686"/>
            <a:ext cx="1" cy="744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83097F-1A60-234B-8C04-F476DB60E3AB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>
            <a:off x="9922789" y="2641218"/>
            <a:ext cx="681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D16D20F-B642-3947-9CE3-52C14061B05F}"/>
              </a:ext>
            </a:extLst>
          </p:cNvPr>
          <p:cNvSpPr txBox="1"/>
          <p:nvPr/>
        </p:nvSpPr>
        <p:spPr>
          <a:xfrm>
            <a:off x="1115816" y="3024176"/>
            <a:ext cx="10250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-------------------------------------------------------------------------------------------------------------------------------------------------------------------------------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2544B9-AF0E-B24D-8368-777DB7D80E7D}"/>
              </a:ext>
            </a:extLst>
          </p:cNvPr>
          <p:cNvSpPr txBox="1"/>
          <p:nvPr/>
        </p:nvSpPr>
        <p:spPr>
          <a:xfrm>
            <a:off x="1115816" y="4177173"/>
            <a:ext cx="6763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------------------------------------------------------------------------------------------------------------------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384822-0204-FA41-AFD0-070BE0853864}"/>
              </a:ext>
            </a:extLst>
          </p:cNvPr>
          <p:cNvSpPr txBox="1"/>
          <p:nvPr/>
        </p:nvSpPr>
        <p:spPr>
          <a:xfrm>
            <a:off x="1115816" y="5283968"/>
            <a:ext cx="1034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-------------------------------------------------------------------------------------------------------------------------------------------------------------------------------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74948-0221-BA4B-81B2-E7C34DD09BCF}"/>
              </a:ext>
            </a:extLst>
          </p:cNvPr>
          <p:cNvSpPr txBox="1"/>
          <p:nvPr/>
        </p:nvSpPr>
        <p:spPr>
          <a:xfrm>
            <a:off x="6110932" y="249412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一月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4574AF-E99B-7245-A077-EA81CCFFBD91}"/>
              </a:ext>
            </a:extLst>
          </p:cNvPr>
          <p:cNvSpPr txBox="1"/>
          <p:nvPr/>
        </p:nvSpPr>
        <p:spPr>
          <a:xfrm>
            <a:off x="5639648" y="3623598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二月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–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CN" dirty="0">
                <a:solidFill>
                  <a:srgbClr val="C00000"/>
                </a:solidFill>
              </a:rPr>
              <a:t>三月初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44AFF8-118A-954F-AF7A-EFD32A5AB53C}"/>
              </a:ext>
            </a:extLst>
          </p:cNvPr>
          <p:cNvSpPr txBox="1"/>
          <p:nvPr/>
        </p:nvSpPr>
        <p:spPr>
          <a:xfrm>
            <a:off x="5524231" y="4756344"/>
            <a:ext cx="1819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三月末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–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CN" dirty="0">
                <a:solidFill>
                  <a:srgbClr val="C00000"/>
                </a:solidFill>
              </a:rPr>
              <a:t>五月初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A41262-0ACD-C04A-9A3D-72D25E9E26C1}"/>
              </a:ext>
            </a:extLst>
          </p:cNvPr>
          <p:cNvSpPr txBox="1"/>
          <p:nvPr/>
        </p:nvSpPr>
        <p:spPr>
          <a:xfrm>
            <a:off x="6110932" y="585860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后期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3FD292-45D8-984B-A341-C5EE6D72562A}"/>
              </a:ext>
            </a:extLst>
          </p:cNvPr>
          <p:cNvSpPr/>
          <p:nvPr/>
        </p:nvSpPr>
        <p:spPr>
          <a:xfrm>
            <a:off x="8062991" y="5692543"/>
            <a:ext cx="1859797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CN" dirty="0"/>
              <a:t>完成报告</a:t>
            </a:r>
          </a:p>
          <a:p>
            <a:pPr marL="342900" indent="-342900" algn="ctr">
              <a:buAutoNum type="arabicPeriod"/>
            </a:pPr>
            <a:r>
              <a:rPr lang="en-CN" dirty="0"/>
              <a:t>准备答辩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95B2CE-2698-7B45-811A-8D7A0198FE72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>
            <a:off x="8992890" y="4941010"/>
            <a:ext cx="0" cy="751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C65E2F3-2815-9B4D-86EF-E327D7C3CE42}"/>
              </a:ext>
            </a:extLst>
          </p:cNvPr>
          <p:cNvSpPr/>
          <p:nvPr/>
        </p:nvSpPr>
        <p:spPr>
          <a:xfrm>
            <a:off x="1519721" y="2289997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需求分析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2C7EC8-9A15-1F4C-AD9B-078076AF825B}"/>
              </a:ext>
            </a:extLst>
          </p:cNvPr>
          <p:cNvSpPr/>
          <p:nvPr/>
        </p:nvSpPr>
        <p:spPr>
          <a:xfrm>
            <a:off x="1522307" y="3423482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工具实现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E0D472E-FC43-474A-9245-196A4543D68B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2178399" y="2984933"/>
            <a:ext cx="2586" cy="4385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570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3E52B-680C-F94E-B568-13993595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开发过程</a:t>
            </a:r>
            <a:endParaRPr lang="en-CN" sz="2400" dirty="0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F0E8BF14-2CC5-664F-9F3D-9F8CBFB30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en-CN" dirty="0"/>
              <a:t>研究</a:t>
            </a:r>
          </a:p>
          <a:p>
            <a:pPr lvl="1"/>
            <a:r>
              <a:rPr lang="en-CN" dirty="0"/>
              <a:t>阅读</a:t>
            </a:r>
            <a:r>
              <a:rPr lang="zh-CN" altLang="en-US" dirty="0"/>
              <a:t>、</a:t>
            </a:r>
            <a:r>
              <a:rPr lang="en-CN" dirty="0"/>
              <a:t>整理论文</a:t>
            </a:r>
          </a:p>
          <a:p>
            <a:pPr lvl="1"/>
            <a:r>
              <a:rPr lang="en-CN" dirty="0"/>
              <a:t>寻找思路</a:t>
            </a:r>
            <a:r>
              <a:rPr lang="zh-CN" altLang="en-US" dirty="0"/>
              <a:t>，</a:t>
            </a:r>
            <a:r>
              <a:rPr lang="en-CN" dirty="0"/>
              <a:t>设计算法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214C57CC-052F-AF4D-B8EC-5CBAD4985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2707812" cy="24178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E78F7A9-CFA9-3340-B0D5-425312F81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3812" y="-6350"/>
            <a:ext cx="3063502" cy="19939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7C8FF49-AA40-6C4C-9F2E-E6B007E7C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492375"/>
            <a:ext cx="2876370" cy="187325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C5E1282-2A61-C04A-90AC-673AC83B21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4305990"/>
            <a:ext cx="2950801" cy="156141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6CD3CC5-99EC-3045-8F5C-73C98D97FA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72370" y="2209334"/>
            <a:ext cx="2837524" cy="11525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DD27CD8-595D-E744-B47A-A783CC48B2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2371" y="3361859"/>
            <a:ext cx="2837524" cy="1739028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98912AC-13EC-B344-B82B-D416EE6D35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72369" y="5024717"/>
            <a:ext cx="2837523" cy="173593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1202EDD-3B43-F44C-B0F4-A426531A18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57186" y="4436267"/>
            <a:ext cx="2399969" cy="173593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72394F28-7C8A-544E-9848-08C33821292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56999" y="4444871"/>
            <a:ext cx="2100186" cy="1312032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0776F53-E915-4C40-951D-E7E2EAEFBFD3}"/>
              </a:ext>
            </a:extLst>
          </p:cNvPr>
          <p:cNvSpPr/>
          <p:nvPr/>
        </p:nvSpPr>
        <p:spPr>
          <a:xfrm>
            <a:off x="699244" y="-60137"/>
            <a:ext cx="5375837" cy="43123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2232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3E52B-680C-F94E-B568-13993595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开发过程</a:t>
            </a:r>
            <a:endParaRPr lang="en-CN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2F416-12EC-FF45-A4B6-14D588F7D404}"/>
              </a:ext>
            </a:extLst>
          </p:cNvPr>
          <p:cNvSpPr/>
          <p:nvPr/>
        </p:nvSpPr>
        <p:spPr>
          <a:xfrm>
            <a:off x="3423030" y="2293750"/>
            <a:ext cx="1631514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算法框架搭建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20D661-3372-004F-902F-1E0A9BFB1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816" y="1699002"/>
            <a:ext cx="1170122" cy="472698"/>
          </a:xfrm>
        </p:spPr>
        <p:txBody>
          <a:bodyPr/>
          <a:lstStyle/>
          <a:p>
            <a:r>
              <a:rPr lang="en-CN" dirty="0"/>
              <a:t>开发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0FB091-36E1-2343-B669-F2EF77C3F28C}"/>
              </a:ext>
            </a:extLst>
          </p:cNvPr>
          <p:cNvSpPr/>
          <p:nvPr/>
        </p:nvSpPr>
        <p:spPr>
          <a:xfrm>
            <a:off x="3627109" y="3427576"/>
            <a:ext cx="1223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算法实现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977C3D-84E3-7A48-9FE7-10A6849B09F2}"/>
              </a:ext>
            </a:extLst>
          </p:cNvPr>
          <p:cNvSpPr/>
          <p:nvPr/>
        </p:nvSpPr>
        <p:spPr>
          <a:xfrm>
            <a:off x="3580109" y="4564250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实验验证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B266D0-B056-6A49-9E66-94D67F8706D9}"/>
              </a:ext>
            </a:extLst>
          </p:cNvPr>
          <p:cNvSpPr/>
          <p:nvPr/>
        </p:nvSpPr>
        <p:spPr>
          <a:xfrm>
            <a:off x="3580109" y="5699500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版本迭代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8E286E-CC23-5C43-816B-FE4DA60B90D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238787" y="2988686"/>
            <a:ext cx="0" cy="438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F468AC-3F42-D143-9F9B-33D27AEC7E41}"/>
              </a:ext>
            </a:extLst>
          </p:cNvPr>
          <p:cNvCxnSpPr/>
          <p:nvPr/>
        </p:nvCxnSpPr>
        <p:spPr>
          <a:xfrm>
            <a:off x="4238787" y="4123936"/>
            <a:ext cx="0" cy="440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0B6BCD-8D77-0448-A277-13311B3F45DD}"/>
              </a:ext>
            </a:extLst>
          </p:cNvPr>
          <p:cNvCxnSpPr/>
          <p:nvPr/>
        </p:nvCxnSpPr>
        <p:spPr>
          <a:xfrm>
            <a:off x="4238787" y="5259186"/>
            <a:ext cx="0" cy="440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32AFA04-4844-F24D-BB4B-211E8216DBA3}"/>
              </a:ext>
            </a:extLst>
          </p:cNvPr>
          <p:cNvSpPr/>
          <p:nvPr/>
        </p:nvSpPr>
        <p:spPr>
          <a:xfrm>
            <a:off x="8062992" y="2293750"/>
            <a:ext cx="1859797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CN" dirty="0"/>
              <a:t>整理论文</a:t>
            </a:r>
          </a:p>
          <a:p>
            <a:pPr marL="342900" indent="-342900" algn="ctr">
              <a:buAutoNum type="arabicPeriod"/>
            </a:pPr>
            <a:r>
              <a:rPr lang="en-CN" dirty="0"/>
              <a:t>搜集新论文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B130192-8F5A-D346-9691-E6FF9C404321}"/>
              </a:ext>
            </a:extLst>
          </p:cNvPr>
          <p:cNvSpPr txBox="1">
            <a:spLocks/>
          </p:cNvSpPr>
          <p:nvPr/>
        </p:nvSpPr>
        <p:spPr>
          <a:xfrm>
            <a:off x="7164090" y="1699002"/>
            <a:ext cx="1170122" cy="472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N" dirty="0"/>
              <a:t>研究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B8C235-8BE4-3F49-96DB-E530E7492827}"/>
              </a:ext>
            </a:extLst>
          </p:cNvPr>
          <p:cNvSpPr/>
          <p:nvPr/>
        </p:nvSpPr>
        <p:spPr>
          <a:xfrm>
            <a:off x="8371019" y="3732727"/>
            <a:ext cx="1243741" cy="12082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开题报告</a:t>
            </a:r>
          </a:p>
          <a:p>
            <a:pPr algn="ctr"/>
            <a:r>
              <a:rPr lang="en-CN" dirty="0"/>
              <a:t>外文翻译</a:t>
            </a:r>
          </a:p>
          <a:p>
            <a:pPr algn="ctr"/>
            <a:r>
              <a:rPr lang="en-CN" dirty="0"/>
              <a:t>文献综述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54D00C-AE70-D442-AE9B-08E7A6682EE0}"/>
              </a:ext>
            </a:extLst>
          </p:cNvPr>
          <p:cNvSpPr/>
          <p:nvPr/>
        </p:nvSpPr>
        <p:spPr>
          <a:xfrm>
            <a:off x="10604715" y="2293750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拓展思路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C539CC-967C-0343-B02B-40125DD5D473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8992890" y="2988686"/>
            <a:ext cx="1" cy="744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83097F-1A60-234B-8C04-F476DB60E3AB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>
            <a:off x="9922789" y="2641218"/>
            <a:ext cx="681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D16D20F-B642-3947-9CE3-52C14061B05F}"/>
              </a:ext>
            </a:extLst>
          </p:cNvPr>
          <p:cNvSpPr txBox="1"/>
          <p:nvPr/>
        </p:nvSpPr>
        <p:spPr>
          <a:xfrm>
            <a:off x="1115816" y="3024176"/>
            <a:ext cx="10250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-------------------------------------------------------------------------------------------------------------------------------------------------------------------------------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2544B9-AF0E-B24D-8368-777DB7D80E7D}"/>
              </a:ext>
            </a:extLst>
          </p:cNvPr>
          <p:cNvSpPr txBox="1"/>
          <p:nvPr/>
        </p:nvSpPr>
        <p:spPr>
          <a:xfrm>
            <a:off x="1115816" y="4177173"/>
            <a:ext cx="6763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------------------------------------------------------------------------------------------------------------------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384822-0204-FA41-AFD0-070BE0853864}"/>
              </a:ext>
            </a:extLst>
          </p:cNvPr>
          <p:cNvSpPr txBox="1"/>
          <p:nvPr/>
        </p:nvSpPr>
        <p:spPr>
          <a:xfrm>
            <a:off x="1115816" y="5283968"/>
            <a:ext cx="1034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-------------------------------------------------------------------------------------------------------------------------------------------------------------------------------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74948-0221-BA4B-81B2-E7C34DD09BCF}"/>
              </a:ext>
            </a:extLst>
          </p:cNvPr>
          <p:cNvSpPr txBox="1"/>
          <p:nvPr/>
        </p:nvSpPr>
        <p:spPr>
          <a:xfrm>
            <a:off x="6110932" y="249412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一月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4574AF-E99B-7245-A077-EA81CCFFBD91}"/>
              </a:ext>
            </a:extLst>
          </p:cNvPr>
          <p:cNvSpPr txBox="1"/>
          <p:nvPr/>
        </p:nvSpPr>
        <p:spPr>
          <a:xfrm>
            <a:off x="5639648" y="3623598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二月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–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CN" dirty="0">
                <a:solidFill>
                  <a:srgbClr val="C00000"/>
                </a:solidFill>
              </a:rPr>
              <a:t>三月初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44AFF8-118A-954F-AF7A-EFD32A5AB53C}"/>
              </a:ext>
            </a:extLst>
          </p:cNvPr>
          <p:cNvSpPr txBox="1"/>
          <p:nvPr/>
        </p:nvSpPr>
        <p:spPr>
          <a:xfrm>
            <a:off x="5524231" y="4756344"/>
            <a:ext cx="1819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三月末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–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CN" dirty="0">
                <a:solidFill>
                  <a:srgbClr val="C00000"/>
                </a:solidFill>
              </a:rPr>
              <a:t>五月初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A41262-0ACD-C04A-9A3D-72D25E9E26C1}"/>
              </a:ext>
            </a:extLst>
          </p:cNvPr>
          <p:cNvSpPr txBox="1"/>
          <p:nvPr/>
        </p:nvSpPr>
        <p:spPr>
          <a:xfrm>
            <a:off x="6110932" y="585860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后期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3FD292-45D8-984B-A341-C5EE6D72562A}"/>
              </a:ext>
            </a:extLst>
          </p:cNvPr>
          <p:cNvSpPr/>
          <p:nvPr/>
        </p:nvSpPr>
        <p:spPr>
          <a:xfrm>
            <a:off x="8062991" y="5692543"/>
            <a:ext cx="1859797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CN" dirty="0"/>
              <a:t>完成报告</a:t>
            </a:r>
          </a:p>
          <a:p>
            <a:pPr marL="342900" indent="-342900" algn="ctr">
              <a:buAutoNum type="arabicPeriod"/>
            </a:pPr>
            <a:r>
              <a:rPr lang="en-CN" dirty="0"/>
              <a:t>准备答辩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95B2CE-2698-7B45-811A-8D7A0198FE72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>
            <a:off x="8992890" y="4941010"/>
            <a:ext cx="0" cy="751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C65E2F3-2815-9B4D-86EF-E327D7C3CE42}"/>
              </a:ext>
            </a:extLst>
          </p:cNvPr>
          <p:cNvSpPr/>
          <p:nvPr/>
        </p:nvSpPr>
        <p:spPr>
          <a:xfrm>
            <a:off x="1519721" y="2289997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需求分析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2C7EC8-9A15-1F4C-AD9B-078076AF825B}"/>
              </a:ext>
            </a:extLst>
          </p:cNvPr>
          <p:cNvSpPr/>
          <p:nvPr/>
        </p:nvSpPr>
        <p:spPr>
          <a:xfrm>
            <a:off x="1522307" y="3423482"/>
            <a:ext cx="1317356" cy="694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工具实现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E0D472E-FC43-474A-9245-196A4543D68B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2178399" y="2984933"/>
            <a:ext cx="2586" cy="4385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20499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1117</TotalTime>
  <Words>497</Words>
  <Application>Microsoft Macintosh PowerPoint</Application>
  <PresentationFormat>Widescreen</PresentationFormat>
  <Paragraphs>140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Franklin Gothic Book</vt:lpstr>
      <vt:lpstr>Crop</vt:lpstr>
      <vt:lpstr>微服务划分工具的设计与实现</vt:lpstr>
      <vt:lpstr>目录</vt:lpstr>
      <vt:lpstr>系统预期及最终成果 —— 算法（第二章）</vt:lpstr>
      <vt:lpstr>系统预期及最终成果 —— 算法（第二章）</vt:lpstr>
      <vt:lpstr>系统预期及最终成果 —— 系统（第四章）</vt:lpstr>
      <vt:lpstr>系统预期及最终成果 —— 系统（第四章）</vt:lpstr>
      <vt:lpstr>开发过程</vt:lpstr>
      <vt:lpstr>开发过程</vt:lpstr>
      <vt:lpstr>开发过程</vt:lpstr>
      <vt:lpstr>开发过程</vt:lpstr>
      <vt:lpstr>开发过程</vt:lpstr>
      <vt:lpstr>开发过程</vt:lpstr>
      <vt:lpstr>开发过程</vt:lpstr>
      <vt:lpstr>盲审意见及修改内容 —— 盲审意见</vt:lpstr>
      <vt:lpstr>盲审意见及修改内容 —— 修改内容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微服务划分工具的设计与实现</dc:title>
  <dc:creator>Microsoft Office User</dc:creator>
  <cp:lastModifiedBy>Microsoft Office User</cp:lastModifiedBy>
  <cp:revision>26</cp:revision>
  <dcterms:created xsi:type="dcterms:W3CDTF">2021-05-18T08:49:10Z</dcterms:created>
  <dcterms:modified xsi:type="dcterms:W3CDTF">2021-05-19T03:26:49Z</dcterms:modified>
</cp:coreProperties>
</file>

<file path=docProps/thumbnail.jpeg>
</file>